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0"/>
  </p:notesMasterIdLst>
  <p:sldIdLst>
    <p:sldId id="256" r:id="rId5"/>
    <p:sldId id="270" r:id="rId6"/>
    <p:sldId id="271" r:id="rId7"/>
    <p:sldId id="273" r:id="rId8"/>
    <p:sldId id="274" r:id="rId9"/>
  </p:sldIdLst>
  <p:sldSz cx="12192000" cy="6858000"/>
  <p:notesSz cx="7023100" cy="9309100"/>
  <p:embeddedFontLst>
    <p:embeddedFont>
      <p:font typeface="Segoe UI" panose="020B0502040204020203" pitchFamily="34" charset="0"/>
      <p:regular r:id="rId11"/>
      <p:bold r:id="rId12"/>
      <p:italic r:id="rId13"/>
      <p:boldItalic r:id="rId14"/>
    </p:embeddedFont>
    <p:embeddedFont>
      <p:font typeface="Segoe UI Light" panose="020B0502040204020203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3" orient="horz" pos="1200" userDrawn="1">
          <p15:clr>
            <a:srgbClr val="FDE53C"/>
          </p15:clr>
        </p15:guide>
        <p15:guide id="4" orient="horz" pos="288" userDrawn="1">
          <p15:clr>
            <a:srgbClr val="FDE53C"/>
          </p15:clr>
        </p15:guide>
        <p15:guide id="5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>
        <p:guide orient="horz" pos="2160"/>
        <p:guide orient="horz" pos="1200"/>
        <p:guide orient="horz" pos="2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5BF35DDC-3939-42B6-AAC5-7BE65ACA3B5B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8C551C67-4276-46F6-B4D1-DFD1D29F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51C67-4276-46F6-B4D1-DFD1D29FA0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81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51C67-4276-46F6-B4D1-DFD1D29FA0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8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US" dirty="0"/>
              <a:t>&lt;ISV&gt;  +Microsoft &lt;product&gt;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51C67-4276-46F6-B4D1-DFD1D29FA0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09588" y="3487738"/>
            <a:ext cx="4010025" cy="1049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Box 2:</a:t>
            </a:r>
            <a:br>
              <a:rPr lang="en-US" dirty="0"/>
            </a:br>
            <a:r>
              <a:rPr lang="en-US" dirty="0"/>
              <a:t>&lt;ISV Logo&gt;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90146"/>
            <a:ext cx="4495800" cy="2974262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lIns="182880" tIns="182880" rIns="182880" bIns="182880" anchor="t">
            <a:normAutofit/>
          </a:bodyPr>
          <a:lstStyle>
            <a:lvl1pPr marL="0" indent="0">
              <a:buNone/>
              <a:defRPr sz="440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Box 1: &lt;ISV Name&gt; &lt;Product Name&gt;</a:t>
            </a:r>
          </a:p>
        </p:txBody>
      </p:sp>
    </p:spTree>
    <p:extLst>
      <p:ext uri="{BB962C8B-B14F-4D97-AF65-F5344CB8AC3E}">
        <p14:creationId xmlns:p14="http://schemas.microsoft.com/office/powerpoint/2010/main" val="414813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" y="75337"/>
            <a:ext cx="12051792" cy="12024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736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1" y="75337"/>
            <a:ext cx="12024805" cy="120246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2169" y="1277938"/>
            <a:ext cx="12015788" cy="5461000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buNone/>
              <a:defRPr sz="12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277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85" y="257908"/>
            <a:ext cx="11637099" cy="139504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9718431" y="257908"/>
            <a:ext cx="2198753" cy="139504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" y="354196"/>
            <a:ext cx="7957038" cy="121669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89476" y="257908"/>
            <a:ext cx="3027709" cy="139504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0305288" y="487880"/>
            <a:ext cx="1718673" cy="9493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Box 2:</a:t>
            </a:r>
            <a:br>
              <a:rPr lang="en-US" dirty="0"/>
            </a:br>
            <a:r>
              <a:rPr lang="en-US" dirty="0"/>
              <a:t>&lt;ISV Logo&gt;</a:t>
            </a:r>
          </a:p>
        </p:txBody>
      </p:sp>
    </p:spTree>
    <p:extLst>
      <p:ext uri="{BB962C8B-B14F-4D97-AF65-F5344CB8AC3E}">
        <p14:creationId xmlns:p14="http://schemas.microsoft.com/office/powerpoint/2010/main" val="307810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t="8365" r="5161" b="75342"/>
          <a:stretch/>
        </p:blipFill>
        <p:spPr>
          <a:xfrm flipH="1">
            <a:off x="284200" y="257908"/>
            <a:ext cx="11615353" cy="139504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62336" y="257908"/>
            <a:ext cx="4337218" cy="140362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" y="354196"/>
            <a:ext cx="7957038" cy="120246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0305288" y="487880"/>
            <a:ext cx="1718673" cy="9493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Box 2:</a:t>
            </a:r>
            <a:br>
              <a:rPr lang="en-US" dirty="0"/>
            </a:br>
            <a:r>
              <a:rPr lang="en-US" dirty="0"/>
              <a:t>&lt;ISV Logo&gt;</a:t>
            </a:r>
          </a:p>
        </p:txBody>
      </p:sp>
    </p:spTree>
    <p:extLst>
      <p:ext uri="{BB962C8B-B14F-4D97-AF65-F5344CB8AC3E}">
        <p14:creationId xmlns:p14="http://schemas.microsoft.com/office/powerpoint/2010/main" val="147555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85" y="257908"/>
            <a:ext cx="11630561" cy="1383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" y="348335"/>
            <a:ext cx="7957038" cy="120246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52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85" y="257909"/>
            <a:ext cx="11637099" cy="1395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" y="354197"/>
            <a:ext cx="7957038" cy="120246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292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266700" y="1922463"/>
            <a:ext cx="5464175" cy="1049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 baseline="0"/>
            </a:lvl1pPr>
          </a:lstStyle>
          <a:p>
            <a:r>
              <a:rPr lang="en-US" sz="1600" b="1" dirty="0"/>
              <a:t>Box 1: &lt;Customer Logo&gt;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80083" y="269630"/>
            <a:ext cx="11637099" cy="1395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" y="357138"/>
            <a:ext cx="8270748" cy="120246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496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" y="75337"/>
            <a:ext cx="8270748" cy="1202469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077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68" userDrawn="1">
          <p15:clr>
            <a:srgbClr val="A4A3A4"/>
          </p15:clr>
        </p15:guide>
        <p15:guide id="4" pos="720" userDrawn="1">
          <p15:clr>
            <a:srgbClr val="A4A3A4"/>
          </p15:clr>
        </p15:guide>
        <p15:guide id="5" pos="1296" userDrawn="1">
          <p15:clr>
            <a:srgbClr val="A4A3A4"/>
          </p15:clr>
        </p15:guide>
        <p15:guide id="6" pos="1872" userDrawn="1">
          <p15:clr>
            <a:srgbClr val="A4A3A4"/>
          </p15:clr>
        </p15:guide>
        <p15:guide id="7" pos="2424" userDrawn="1">
          <p15:clr>
            <a:srgbClr val="A4A3A4"/>
          </p15:clr>
        </p15:guide>
        <p15:guide id="8" pos="3000" userDrawn="1">
          <p15:clr>
            <a:srgbClr val="A4A3A4"/>
          </p15:clr>
        </p15:guide>
        <p15:guide id="9" pos="3552" userDrawn="1">
          <p15:clr>
            <a:srgbClr val="A4A3A4"/>
          </p15:clr>
        </p15:guide>
        <p15:guide id="10" pos="4128" userDrawn="1">
          <p15:clr>
            <a:srgbClr val="A4A3A4"/>
          </p15:clr>
        </p15:guide>
        <p15:guide id="11" pos="4680" userDrawn="1">
          <p15:clr>
            <a:srgbClr val="A4A3A4"/>
          </p15:clr>
        </p15:guide>
        <p15:guide id="12" pos="5256" userDrawn="1">
          <p15:clr>
            <a:srgbClr val="A4A3A4"/>
          </p15:clr>
        </p15:guide>
        <p15:guide id="13" pos="5808" userDrawn="1">
          <p15:clr>
            <a:srgbClr val="A4A3A4"/>
          </p15:clr>
        </p15:guide>
        <p15:guide id="14" pos="6384" userDrawn="1">
          <p15:clr>
            <a:srgbClr val="A4A3A4"/>
          </p15:clr>
        </p15:guide>
        <p15:guide id="15" pos="6936" userDrawn="1">
          <p15:clr>
            <a:srgbClr val="A4A3A4"/>
          </p15:clr>
        </p15:guide>
        <p15:guide id="16" pos="7512" userDrawn="1">
          <p15:clr>
            <a:srgbClr val="A4A3A4"/>
          </p15:clr>
        </p15:guide>
        <p15:guide id="17" orient="horz" pos="4128" userDrawn="1">
          <p15:clr>
            <a:srgbClr val="A4A3A4"/>
          </p15:clr>
        </p15:guide>
        <p15:guide id="18" orient="horz" pos="3576" userDrawn="1">
          <p15:clr>
            <a:srgbClr val="A4A3A4"/>
          </p15:clr>
        </p15:guide>
        <p15:guide id="19" orient="horz" pos="3000" userDrawn="1">
          <p15:clr>
            <a:srgbClr val="A4A3A4"/>
          </p15:clr>
        </p15:guide>
        <p15:guide id="20" orient="horz" pos="2448" userDrawn="1">
          <p15:clr>
            <a:srgbClr val="A4A3A4"/>
          </p15:clr>
        </p15:guide>
        <p15:guide id="21" orient="horz" pos="1872" userDrawn="1">
          <p15:clr>
            <a:srgbClr val="A4A3A4"/>
          </p15:clr>
        </p15:guide>
        <p15:guide id="22" orient="horz" pos="1296" userDrawn="1">
          <p15:clr>
            <a:srgbClr val="A4A3A4"/>
          </p15:clr>
        </p15:guide>
        <p15:guide id="23" orient="horz" pos="744" userDrawn="1">
          <p15:clr>
            <a:srgbClr val="A4A3A4"/>
          </p15:clr>
        </p15:guide>
        <p15:guide id="24" orient="horz" pos="16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700" y="290146"/>
            <a:ext cx="4495800" cy="44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>
              <a:lnSpc>
                <a:spcPct val="90000"/>
              </a:lnSpc>
            </a:pPr>
            <a:endParaRPr lang="en-US" sz="4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DataKlas</a:t>
            </a:r>
            <a:r>
              <a:rPr lang="en-US" dirty="0"/>
              <a:t> Predictive</a:t>
            </a:r>
          </a:p>
        </p:txBody>
      </p:sp>
      <p:pic>
        <p:nvPicPr>
          <p:cNvPr id="3" name="Substituent imagine 2">
            <a:extLst>
              <a:ext uri="{FF2B5EF4-FFF2-40B4-BE49-F238E27FC236}">
                <a16:creationId xmlns:a16="http://schemas.microsoft.com/office/drawing/2014/main" id="{43FD88B9-6D38-4BF8-A65E-16603AAF7F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9" b="4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691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86862" y="357138"/>
            <a:ext cx="7851882" cy="12137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DataKlas</a:t>
            </a:r>
            <a:r>
              <a:rPr lang="en-US" dirty="0"/>
              <a:t> Predictive – Business applied Artificial Intelligence for varied industries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9101" y="5500089"/>
            <a:ext cx="3520440" cy="1223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0667" y="5501801"/>
            <a:ext cx="3539889" cy="12480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85" y="5515869"/>
            <a:ext cx="3532795" cy="124803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96745" y="1926301"/>
            <a:ext cx="3520440" cy="396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Desired Outcomes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0086" y="1926301"/>
            <a:ext cx="3520440" cy="396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4815" y="2421098"/>
            <a:ext cx="3520440" cy="1389743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Continuously accelerated global and regional economy dynamics generating ever changing market conditions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37245" y="2409540"/>
            <a:ext cx="3520440" cy="1389743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Human level in-depth understanding of customer profile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Accurate predictions of business decisions outcomes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Highly intelligent and innovative automation of business process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96745" y="2391419"/>
            <a:ext cx="3520440" cy="1407864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Customers are looking for predictive tool that will offer them a competitive advantage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Most industry are slowly adopting predictive analytics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Predictive Analytics generate competitive advantage</a:t>
            </a:r>
          </a:p>
          <a:p>
            <a:pPr>
              <a:spcBef>
                <a:spcPts val="600"/>
              </a:spcBef>
            </a:pPr>
            <a:endParaRPr lang="en-US" sz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085" y="3908869"/>
            <a:ext cx="3520440" cy="1422786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Over past 20 years, markets, customer behavior and all macro and micro economic dynamics have been accelerated </a:t>
            </a:r>
          </a:p>
          <a:p>
            <a:pPr>
              <a:spcBef>
                <a:spcPts val="600"/>
              </a:spcBef>
            </a:pPr>
            <a:endParaRPr lang="en-US" sz="12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52483" y="3876846"/>
            <a:ext cx="3520440" cy="1454809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 churn analysis – a real challenge in a lot of industries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Most business decisions effects can not be accurately predicted in medium or long term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Inefficiently optimization based on traditional approaches 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10862" y="3876846"/>
            <a:ext cx="3520440" cy="1454809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Large company have opened the road and proved that Predictive Analytics is the future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Actually only the large companies afford  truly predictive solution and adopt them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Predictive analytics greatly increase business indicators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38415" y="1926301"/>
            <a:ext cx="3520440" cy="3967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Ideal Solution</a:t>
            </a:r>
          </a:p>
        </p:txBody>
      </p:sp>
      <p:pic>
        <p:nvPicPr>
          <p:cNvPr id="28" name="Substituent imagine 2">
            <a:extLst>
              <a:ext uri="{FF2B5EF4-FFF2-40B4-BE49-F238E27FC236}">
                <a16:creationId xmlns:a16="http://schemas.microsoft.com/office/drawing/2014/main" id="{86144E19-4E63-4035-AA4B-9110564811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9" b="4429"/>
          <a:stretch>
            <a:fillRect/>
          </a:stretch>
        </p:blipFill>
        <p:spPr>
          <a:xfrm>
            <a:off x="9890118" y="688760"/>
            <a:ext cx="2027067" cy="53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1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86862" y="357138"/>
            <a:ext cx="7851882" cy="12137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DataKlas</a:t>
            </a:r>
            <a:r>
              <a:rPr lang="en-US" dirty="0"/>
              <a:t> Predictive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0085" y="1922585"/>
            <a:ext cx="11637099" cy="785516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of-the-art business Predictive Analytics on Microsoft Artificial Intelligence technologies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0085" y="2932635"/>
            <a:ext cx="3436952" cy="6293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Fast deploying state-of-the-art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0085" y="3644019"/>
            <a:ext cx="3436952" cy="1900934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First pilot ready within weeks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Quickly experiment new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83033" y="2932635"/>
            <a:ext cx="3436952" cy="6293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Zero learning curve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83033" y="3644019"/>
            <a:ext cx="3436952" cy="1900934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 feel comfortable with system interaction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 heavy interfaces, no heavy scripting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4963" y="2932676"/>
            <a:ext cx="3454578" cy="6294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Leveraging Microsoft CNTK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74963" y="3644019"/>
            <a:ext cx="3436952" cy="1900996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Implement latest research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Leverage power and versatility of Deep Learning</a:t>
            </a:r>
          </a:p>
          <a:p>
            <a:pPr>
              <a:spcBef>
                <a:spcPts val="600"/>
              </a:spcBef>
            </a:pPr>
            <a:endParaRPr lang="en-US" sz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0084" y="5767754"/>
            <a:ext cx="11637099" cy="785516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 anchor="ctr">
            <a:noAutofit/>
          </a:bodyPr>
          <a:lstStyle/>
          <a:p>
            <a:r>
              <a:rPr lang="en-US" dirty="0" err="1"/>
              <a:t>DataKlas</a:t>
            </a:r>
            <a:r>
              <a:rPr lang="en-US" dirty="0"/>
              <a:t> Predictive builds business semantic structures out of Big-Data in a matter of minutes.</a:t>
            </a:r>
            <a:endParaRPr lang="ro-RO" dirty="0"/>
          </a:p>
        </p:txBody>
      </p:sp>
      <p:pic>
        <p:nvPicPr>
          <p:cNvPr id="17" name="Substituent imagine 2">
            <a:extLst>
              <a:ext uri="{FF2B5EF4-FFF2-40B4-BE49-F238E27FC236}">
                <a16:creationId xmlns:a16="http://schemas.microsoft.com/office/drawing/2014/main" id="{31429C98-6D03-4B2C-AD3B-A23B166964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9" b="4429"/>
          <a:stretch>
            <a:fillRect/>
          </a:stretch>
        </p:blipFill>
        <p:spPr>
          <a:xfrm>
            <a:off x="9890118" y="685527"/>
            <a:ext cx="2039423" cy="53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6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86862" y="357138"/>
            <a:ext cx="7851882" cy="12137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DataKlas</a:t>
            </a:r>
            <a:r>
              <a:rPr lang="en-US" dirty="0"/>
              <a:t> Predictive and Microsoft ML, CNTK and Azure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4625" y="5228492"/>
            <a:ext cx="3535146" cy="13247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0525" y="5228493"/>
            <a:ext cx="3524101" cy="13247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603" y="5228492"/>
            <a:ext cx="3516923" cy="13247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0085" y="1676398"/>
            <a:ext cx="11637099" cy="890956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DataKlas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Predictive leverages Microsoft CNTK and </a:t>
            </a:r>
            <a:r>
              <a:rPr lang="en-US" sz="14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RevoScaleR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order to analyze in minutes hundreds of million transactions and successfully creates a business oriented semantic structure.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0086" y="3061588"/>
            <a:ext cx="3520440" cy="6293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DataKlas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Predictive and MSFT ML, CNTK and Azure – State-of-the-art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0086" y="3772973"/>
            <a:ext cx="3520440" cy="1350012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 research to production in hours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Native Big-Data and Deep Learning support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42356" y="3772973"/>
            <a:ext cx="3520440" cy="1350012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Ready to use pretrained business predictive models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On-cloud or on-premises fully scalable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04625" y="3773035"/>
            <a:ext cx="3520440" cy="1349950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Online continuous training of business analytics models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 proved and tested models replace previous ones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356" y="3061588"/>
            <a:ext cx="3520440" cy="6293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DataKlas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Predictive and MSFT ML, CNTK and Azure – Fast deployment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04625" y="3061588"/>
            <a:ext cx="3520440" cy="6293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DataKlas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Predictive and MSFT ML, CNTK and Azure – Continuously adapting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9408" y="2670943"/>
            <a:ext cx="3520442" cy="365276"/>
          </a:xfrm>
          <a:prstGeom prst="rect">
            <a:avLst/>
          </a:prstGeom>
          <a:noFill/>
          <a:ln>
            <a:noFill/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accent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 Alignment</a:t>
            </a:r>
          </a:p>
        </p:txBody>
      </p:sp>
    </p:spTree>
    <p:extLst>
      <p:ext uri="{BB962C8B-B14F-4D97-AF65-F5344CB8AC3E}">
        <p14:creationId xmlns:p14="http://schemas.microsoft.com/office/powerpoint/2010/main" val="136383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86862" y="357138"/>
            <a:ext cx="7851882" cy="12137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Success Story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6699" y="3241013"/>
            <a:ext cx="5463543" cy="3312187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1600" dirty="0" err="1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DataKlas</a:t>
            </a:r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Predictive has enabled our company to use Artificial Intelligence to truly understand the pharma end-customer helping us to prevent customer churn, create individual customized recommendation or construct predicted shopping baskets for new customers.” …</a:t>
            </a:r>
            <a:endParaRPr lang="ro-RO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61763" y="2432114"/>
            <a:ext cx="5455421" cy="1188721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“Using </a:t>
            </a:r>
            <a:r>
              <a:rPr lang="en-US" sz="16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DataKlas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Predictive we are preparing customer behavioral segmentations in real time over millions of clients database.”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61762" y="3971080"/>
            <a:ext cx="5455421" cy="1188721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16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DataKlas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Predictive continuously analyses and presents us the semantic relationship of our product base.”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1762" y="5496930"/>
            <a:ext cx="5455421" cy="1188721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137160" tIns="137160" rIns="137160" bIns="137160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Cognitive </a:t>
            </a:r>
            <a:r>
              <a:rPr lang="en-US" sz="16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ToolKit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augments </a:t>
            </a:r>
            <a:r>
              <a:rPr lang="en-US" sz="16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DataKlas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Predictive with advanced deep neural network models optimized for pharma industry.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2" y="1922168"/>
            <a:ext cx="0" cy="463103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42245" y="1922168"/>
            <a:ext cx="3520442" cy="365276"/>
          </a:xfrm>
          <a:prstGeom prst="rect">
            <a:avLst/>
          </a:prstGeom>
          <a:noFill/>
          <a:ln>
            <a:noFill/>
          </a:ln>
        </p:spPr>
        <p:txBody>
          <a:bodyPr wrap="square" lIns="137160" tIns="137160" rIns="137160" bIns="13716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Win Results</a:t>
            </a:r>
          </a:p>
        </p:txBody>
      </p:sp>
      <p:pic>
        <p:nvPicPr>
          <p:cNvPr id="12" name="Substituent imagine 2">
            <a:extLst>
              <a:ext uri="{FF2B5EF4-FFF2-40B4-BE49-F238E27FC236}">
                <a16:creationId xmlns:a16="http://schemas.microsoft.com/office/drawing/2014/main" id="{D97EEC19-A47F-481C-8566-950207F65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9" b="4429"/>
          <a:stretch>
            <a:fillRect/>
          </a:stretch>
        </p:blipFill>
        <p:spPr>
          <a:xfrm>
            <a:off x="886959" y="1977138"/>
            <a:ext cx="4010025" cy="104933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01ABF6B-CF1E-4AD6-A499-7C2634728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097EBC4-7C0F-41FF-A1D7-DDF3E49E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0E164879-54FA-499E-93D5-415AA434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07" y="586243"/>
            <a:ext cx="1991982" cy="7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83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737373"/>
      </a:dk1>
      <a:lt1>
        <a:sysClr val="window" lastClr="FFFFFF"/>
      </a:lt1>
      <a:dk2>
        <a:srgbClr val="505050"/>
      </a:dk2>
      <a:lt2>
        <a:srgbClr val="D2D2D2"/>
      </a:lt2>
      <a:accent1>
        <a:srgbClr val="0078D7"/>
      </a:accent1>
      <a:accent2>
        <a:srgbClr val="5C2D91"/>
      </a:accent2>
      <a:accent3>
        <a:srgbClr val="B4009E"/>
      </a:accent3>
      <a:accent4>
        <a:srgbClr val="008272"/>
      </a:accent4>
      <a:accent5>
        <a:srgbClr val="107C10"/>
      </a:accent5>
      <a:accent6>
        <a:srgbClr val="E81123"/>
      </a:accent6>
      <a:hlink>
        <a:srgbClr val="0078D7"/>
      </a:hlink>
      <a:folHlink>
        <a:srgbClr val="73737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12E2C026DFC2479182E8ED26499730" ma:contentTypeVersion="3" ma:contentTypeDescription="Create a new document." ma:contentTypeScope="" ma:versionID="27d395a34f294877dae607f01553b6b3">
  <xsd:schema xmlns:xsd="http://www.w3.org/2001/XMLSchema" xmlns:xs="http://www.w3.org/2001/XMLSchema" xmlns:p="http://schemas.microsoft.com/office/2006/metadata/properties" xmlns:ns2="495e43c7-594c-420c-993c-977e78bb8d56" xmlns:ns3="51cde62f-099b-4d3a-b42b-a428bc142c7e" targetNamespace="http://schemas.microsoft.com/office/2006/metadata/properties" ma:root="true" ma:fieldsID="ae6e45fbdfeaa49c5699463ae3e2a6a6" ns2:_="" ns3:_="">
    <xsd:import namespace="495e43c7-594c-420c-993c-977e78bb8d56"/>
    <xsd:import namespace="51cde62f-099b-4d3a-b42b-a428bc142c7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5e43c7-594c-420c-993c-977e78bb8d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de62f-099b-4d3a-b42b-a428bc142c7e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55701F-121B-486A-86FB-8BCE598647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5e43c7-594c-420c-993c-977e78bb8d56"/>
    <ds:schemaRef ds:uri="51cde62f-099b-4d3a-b42b-a428bc142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88DCCC-BF93-4CCC-A3A1-9928A60B0A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8B2728-C59D-4F56-B194-454B33CA3553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495e43c7-594c-420c-993c-977e78bb8d56"/>
    <ds:schemaRef ds:uri="http://www.w3.org/XML/1998/namespace"/>
    <ds:schemaRef ds:uri="51cde62f-099b-4d3a-b42b-a428bc142c7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443</Words>
  <Application>Microsoft Office PowerPoint</Application>
  <PresentationFormat>Ecran lat</PresentationFormat>
  <Paragraphs>53</Paragraphs>
  <Slides>5</Slides>
  <Notes>3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5</vt:i4>
      </vt:variant>
    </vt:vector>
  </HeadingPairs>
  <TitlesOfParts>
    <vt:vector size="10" baseType="lpstr">
      <vt:lpstr>Segoe UI</vt:lpstr>
      <vt:lpstr>Arial</vt:lpstr>
      <vt:lpstr>Segoe UI Light</vt:lpstr>
      <vt:lpstr>Calibri</vt:lpstr>
      <vt:lpstr>Office Theme</vt:lpstr>
      <vt:lpstr>Prezentare PowerPoint</vt:lpstr>
      <vt:lpstr>DataKlas Predictive – Business applied Artificial Intelligence for varied industries </vt:lpstr>
      <vt:lpstr>DataKlas Predictive</vt:lpstr>
      <vt:lpstr>DataKlas Predictive and Microsoft ML, CNTK and Azure</vt:lpstr>
      <vt:lpstr>Customer Success 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&lt;ISV&gt; &lt;Product Name&gt;</dc:title>
  <dc:creator>Sarah Pevey</dc:creator>
  <cp:lastModifiedBy>Cristina Gabriela Iliescu-Conu</cp:lastModifiedBy>
  <cp:revision>200</cp:revision>
  <cp:lastPrinted>2017-10-13T08:02:46Z</cp:lastPrinted>
  <dcterms:created xsi:type="dcterms:W3CDTF">2015-05-20T00:25:15Z</dcterms:created>
  <dcterms:modified xsi:type="dcterms:W3CDTF">2017-11-22T12:51:27Z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0x010100B112E2C026DFC2479182E8ED26499730</vt:lpwstr>
  </property>
</Properties>
</file>